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3"/>
  </p:notesMasterIdLst>
  <p:sldIdLst>
    <p:sldId id="261" r:id="rId2"/>
  </p:sldIdLst>
  <p:sldSz cx="7775575" cy="10907713"/>
  <p:notesSz cx="6888163" cy="10020300"/>
  <p:defaultTextStyle>
    <a:defPPr>
      <a:defRPr lang="ja-JP"/>
    </a:defPPr>
    <a:lvl1pPr marL="0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435">
          <p15:clr>
            <a:srgbClr val="A4A3A4"/>
          </p15:clr>
        </p15:guide>
        <p15:guide id="2" pos="24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BA2C"/>
    <a:srgbClr val="009944"/>
    <a:srgbClr val="171C61"/>
    <a:srgbClr val="906E30"/>
    <a:srgbClr val="A4723A"/>
    <a:srgbClr val="664724"/>
    <a:srgbClr val="645226"/>
    <a:srgbClr val="640000"/>
    <a:srgbClr val="3E0000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542" y="-114"/>
      </p:cViewPr>
      <p:guideLst>
        <p:guide orient="horz" pos="3435"/>
        <p:guide pos="24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4" y="2"/>
            <a:ext cx="2984869" cy="502754"/>
          </a:xfrm>
          <a:prstGeom prst="rect">
            <a:avLst/>
          </a:prstGeom>
        </p:spPr>
        <p:txBody>
          <a:bodyPr vert="horz" lIns="92444" tIns="46222" rIns="92444" bIns="46222" rtlCol="0"/>
          <a:lstStyle>
            <a:lvl1pPr algn="l">
              <a:defRPr sz="11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901703" y="2"/>
            <a:ext cx="2984869" cy="502754"/>
          </a:xfrm>
          <a:prstGeom prst="rect">
            <a:avLst/>
          </a:prstGeom>
        </p:spPr>
        <p:txBody>
          <a:bodyPr vert="horz" lIns="92444" tIns="46222" rIns="92444" bIns="46222" rtlCol="0"/>
          <a:lstStyle>
            <a:lvl1pPr algn="r">
              <a:defRPr sz="1100"/>
            </a:lvl1pPr>
          </a:lstStyle>
          <a:p>
            <a:fld id="{70F99883-74AE-4A2C-81B7-5B86A08198C0}" type="datetimeFigureOut">
              <a:rPr kumimoji="1" lang="ja-JP" altLang="en-US" smtClean="0"/>
              <a:t>2018/7/18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50950"/>
            <a:ext cx="2411413" cy="33829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4" tIns="46222" rIns="92444" bIns="46222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8817" y="4822272"/>
            <a:ext cx="5510530" cy="3945492"/>
          </a:xfrm>
          <a:prstGeom prst="rect">
            <a:avLst/>
          </a:prstGeom>
        </p:spPr>
        <p:txBody>
          <a:bodyPr vert="horz" lIns="92444" tIns="46222" rIns="92444" bIns="46222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4" y="9517551"/>
            <a:ext cx="2984869" cy="502753"/>
          </a:xfrm>
          <a:prstGeom prst="rect">
            <a:avLst/>
          </a:prstGeom>
        </p:spPr>
        <p:txBody>
          <a:bodyPr vert="horz" lIns="92444" tIns="46222" rIns="92444" bIns="46222" rtlCol="0" anchor="b"/>
          <a:lstStyle>
            <a:lvl1pPr algn="l">
              <a:defRPr sz="11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901703" y="9517551"/>
            <a:ext cx="2984869" cy="502753"/>
          </a:xfrm>
          <a:prstGeom prst="rect">
            <a:avLst/>
          </a:prstGeom>
        </p:spPr>
        <p:txBody>
          <a:bodyPr vert="horz" lIns="92444" tIns="46222" rIns="92444" bIns="46222" rtlCol="0" anchor="b"/>
          <a:lstStyle>
            <a:lvl1pPr algn="r">
              <a:defRPr sz="1100"/>
            </a:lvl1pPr>
          </a:lstStyle>
          <a:p>
            <a:fld id="{ACD93CC5-A9B8-46A1-B8C3-70AA73E05DA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700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D93CC5-A9B8-46A1-B8C3-70AA73E05DA2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24749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168" y="1785129"/>
            <a:ext cx="6609239" cy="3797500"/>
          </a:xfrm>
          <a:prstGeom prst="rect">
            <a:avLst/>
          </a:prstGeom>
        </p:spPr>
        <p:txBody>
          <a:bodyPr anchor="b"/>
          <a:lstStyle>
            <a:lvl1pPr algn="ctr">
              <a:defRPr sz="5102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947" y="5729075"/>
            <a:ext cx="5831681" cy="263350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41"/>
            </a:lvl1pPr>
            <a:lvl2pPr marL="388757" indent="0" algn="ctr">
              <a:buNone/>
              <a:defRPr sz="1701"/>
            </a:lvl2pPr>
            <a:lvl3pPr marL="777514" indent="0" algn="ctr">
              <a:buNone/>
              <a:defRPr sz="1531"/>
            </a:lvl3pPr>
            <a:lvl4pPr marL="1166271" indent="0" algn="ctr">
              <a:buNone/>
              <a:defRPr sz="1360"/>
            </a:lvl4pPr>
            <a:lvl5pPr marL="1555029" indent="0" algn="ctr">
              <a:buNone/>
              <a:defRPr sz="1360"/>
            </a:lvl5pPr>
            <a:lvl6pPr marL="1943786" indent="0" algn="ctr">
              <a:buNone/>
              <a:defRPr sz="1360"/>
            </a:lvl6pPr>
            <a:lvl7pPr marL="2332543" indent="0" algn="ctr">
              <a:buNone/>
              <a:defRPr sz="1360"/>
            </a:lvl7pPr>
            <a:lvl8pPr marL="2721300" indent="0" algn="ctr">
              <a:buNone/>
              <a:defRPr sz="1360"/>
            </a:lvl8pPr>
            <a:lvl9pPr marL="3110057" indent="0" algn="ctr">
              <a:buNone/>
              <a:defRPr sz="136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A3B7E-DD21-4048-88F3-59665D8E8CD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03F17-9641-4B84-A974-7D55D06F189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892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581025"/>
            <a:ext cx="6705600" cy="21082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988" y="2903538"/>
            <a:ext cx="6705600" cy="6921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7DE13-46BE-4B37-9FBB-8FA2A87D722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FC707-0A99-4B85-9C38-B64E72987C1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207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522" y="2719357"/>
            <a:ext cx="6706433" cy="4537305"/>
          </a:xfrm>
          <a:prstGeom prst="rect">
            <a:avLst/>
          </a:prstGeom>
        </p:spPr>
        <p:txBody>
          <a:bodyPr anchor="b"/>
          <a:lstStyle>
            <a:lvl1pPr>
              <a:defRPr sz="5102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522" y="7299586"/>
            <a:ext cx="6706433" cy="23860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41">
                <a:solidFill>
                  <a:schemeClr val="tx1"/>
                </a:solidFill>
              </a:defRPr>
            </a:lvl1pPr>
            <a:lvl2pPr marL="38875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777514" indent="0">
              <a:buNone/>
              <a:defRPr sz="1531">
                <a:solidFill>
                  <a:schemeClr val="tx1">
                    <a:tint val="75000"/>
                  </a:schemeClr>
                </a:solidFill>
              </a:defRPr>
            </a:lvl3pPr>
            <a:lvl4pPr marL="1166271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5029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786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2543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13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10057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4D596-71CB-401C-BE2A-FF96587D8E9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CCBC2-8C21-4C9A-A2A0-C4F7CFD13B6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403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581025"/>
            <a:ext cx="6705600" cy="21082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571" y="2903673"/>
            <a:ext cx="3304619" cy="69208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6385" y="2903673"/>
            <a:ext cx="3304619" cy="69208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FDC24-657B-46BD-9F76-F6EB56EE60B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B99DA-1B7B-4D03-B44C-EA0B6BFD2A8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169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580737"/>
            <a:ext cx="6706433" cy="210832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584" y="2673905"/>
            <a:ext cx="3289432" cy="13104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584" y="3984345"/>
            <a:ext cx="3289432" cy="58603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6385" y="2673905"/>
            <a:ext cx="3305632" cy="13104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6385" y="3984345"/>
            <a:ext cx="3305632" cy="58603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44564-11C5-49CA-A6C6-0EFA5B9EEF5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0FB411-F8C4-4E71-AA2F-EFB8BA58573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28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581025"/>
            <a:ext cx="6705600" cy="21082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C5F0A-E814-4F5B-8509-4826EF6EAFA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3135D-753B-4641-9B40-F5C756AB03B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906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9F838-D727-4C3D-981F-C91357BA972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7CFDE-7B0F-4037-894D-A6CABA6358C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309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  <a:prstGeom prst="rect">
            <a:avLst/>
          </a:prstGeo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632" y="1570511"/>
            <a:ext cx="3936385" cy="7751546"/>
          </a:xfrm>
          <a:prstGeom prst="rect">
            <a:avLst/>
          </a:prstGeom>
        </p:spPr>
        <p:txBody>
          <a:bodyPr/>
          <a:lstStyle>
            <a:lvl1pPr>
              <a:defRPr sz="2721"/>
            </a:lvl1pPr>
            <a:lvl2pPr>
              <a:defRPr sz="2381"/>
            </a:lvl2pPr>
            <a:lvl3pPr>
              <a:defRPr sz="2041"/>
            </a:lvl3pPr>
            <a:lvl4pPr>
              <a:defRPr sz="1701"/>
            </a:lvl4pPr>
            <a:lvl5pPr>
              <a:defRPr sz="1701"/>
            </a:lvl5pPr>
            <a:lvl6pPr>
              <a:defRPr sz="1701"/>
            </a:lvl6pPr>
            <a:lvl7pPr>
              <a:defRPr sz="1701"/>
            </a:lvl7pPr>
            <a:lvl8pPr>
              <a:defRPr sz="1701"/>
            </a:lvl8pPr>
            <a:lvl9pPr>
              <a:defRPr sz="170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78700-CC02-43A7-8D67-617F0C9B34C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CBD56-090A-4AA6-BB18-0A87B6BE424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046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  <a:prstGeom prst="rect">
            <a:avLst/>
          </a:prstGeo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5632" y="1570511"/>
            <a:ext cx="3936385" cy="7751546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721"/>
            </a:lvl1pPr>
            <a:lvl2pPr marL="388757" indent="0">
              <a:buNone/>
              <a:defRPr sz="2381"/>
            </a:lvl2pPr>
            <a:lvl3pPr marL="777514" indent="0">
              <a:buNone/>
              <a:defRPr sz="2041"/>
            </a:lvl3pPr>
            <a:lvl4pPr marL="1166271" indent="0">
              <a:buNone/>
              <a:defRPr sz="1701"/>
            </a:lvl4pPr>
            <a:lvl5pPr marL="1555029" indent="0">
              <a:buNone/>
              <a:defRPr sz="1701"/>
            </a:lvl5pPr>
            <a:lvl6pPr marL="1943786" indent="0">
              <a:buNone/>
              <a:defRPr sz="1701"/>
            </a:lvl6pPr>
            <a:lvl7pPr marL="2332543" indent="0">
              <a:buNone/>
              <a:defRPr sz="1701"/>
            </a:lvl7pPr>
            <a:lvl8pPr marL="2721300" indent="0">
              <a:buNone/>
              <a:defRPr sz="1701"/>
            </a:lvl8pPr>
            <a:lvl9pPr marL="3110057" indent="0">
              <a:buNone/>
              <a:defRPr sz="1701"/>
            </a:lvl9pPr>
          </a:lstStyle>
          <a:p>
            <a:pPr lvl="0"/>
            <a:r>
              <a:rPr lang="ja-JP" altLang="en-US" noProof="0" smtClean="0"/>
              <a:t>図を追加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F08AA-2110-42CD-8773-E3A4EF59A3C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9A334-02AD-4810-8742-6DB93C5EA25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634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581025"/>
            <a:ext cx="6705600" cy="21082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988" y="2903538"/>
            <a:ext cx="6705600" cy="69215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94DBB-917B-4186-A703-7409F7CF8E5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B72EE-4B45-425F-B500-026DA88CB77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652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4396" y="580735"/>
            <a:ext cx="1676608" cy="9243783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571" y="580735"/>
            <a:ext cx="4932630" cy="924378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D20DD-EE55-4DDE-BB8B-8D151B9371C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7/18/2018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74925" y="10109200"/>
            <a:ext cx="26257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91163" y="10109200"/>
            <a:ext cx="1749425" cy="581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0586A-009D-4946-86B1-6BEB0D580BF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80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287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4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2pPr>
      <a:lvl3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3pPr>
      <a:lvl4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4pPr>
      <a:lvl5pPr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5pPr>
      <a:lvl6pPr marL="457200"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6pPr>
      <a:lvl7pPr marL="914400"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7pPr>
      <a:lvl8pPr marL="1371600"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8pPr>
      <a:lvl9pPr marL="1828800" algn="l" defTabSz="776288" rtl="0" fontAlgn="base">
        <a:lnSpc>
          <a:spcPct val="90000"/>
        </a:lnSpc>
        <a:spcBef>
          <a:spcPct val="0"/>
        </a:spcBef>
        <a:spcAft>
          <a:spcPct val="0"/>
        </a:spcAft>
        <a:defRPr kumimoji="1" sz="3700">
          <a:solidFill>
            <a:schemeClr val="tx1"/>
          </a:solidFill>
          <a:latin typeface="Calibri Light"/>
          <a:ea typeface="ＭＳ Ｐゴシック" pitchFamily="50" charset="-128"/>
        </a:defRPr>
      </a:lvl9pPr>
    </p:titleStyle>
    <p:bodyStyle>
      <a:lvl1pPr marL="193675" indent="-193675" algn="l" defTabSz="776288" rtl="0" fontAlgn="base">
        <a:lnSpc>
          <a:spcPct val="90000"/>
        </a:lnSpc>
        <a:spcBef>
          <a:spcPts val="850"/>
        </a:spcBef>
        <a:spcAft>
          <a:spcPct val="0"/>
        </a:spcAft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193675" algn="l" defTabSz="776288" rtl="0" fontAlgn="base">
        <a:lnSpc>
          <a:spcPct val="90000"/>
        </a:lnSpc>
        <a:spcBef>
          <a:spcPts val="425"/>
        </a:spcBef>
        <a:spcAft>
          <a:spcPct val="0"/>
        </a:spcAft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3675" algn="l" defTabSz="776288" rtl="0" fontAlgn="base">
        <a:lnSpc>
          <a:spcPct val="90000"/>
        </a:lnSpc>
        <a:spcBef>
          <a:spcPts val="425"/>
        </a:spcBef>
        <a:spcAft>
          <a:spcPct val="0"/>
        </a:spcAft>
        <a:buFont typeface="Arial" pitchFamily="34" charset="0"/>
        <a:buChar char="•"/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488" indent="-193675" algn="l" defTabSz="776288" rtl="0" fontAlgn="base">
        <a:lnSpc>
          <a:spcPct val="90000"/>
        </a:lnSpc>
        <a:spcBef>
          <a:spcPts val="425"/>
        </a:spcBef>
        <a:spcAft>
          <a:spcPct val="0"/>
        </a:spcAft>
        <a:buFont typeface="Arial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838" indent="-193675" algn="l" defTabSz="776288" rtl="0" fontAlgn="base">
        <a:lnSpc>
          <a:spcPct val="90000"/>
        </a:lnSpc>
        <a:spcBef>
          <a:spcPts val="425"/>
        </a:spcBef>
        <a:spcAft>
          <a:spcPct val="0"/>
        </a:spcAft>
        <a:buFont typeface="Arial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38164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526922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915679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3044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1pPr>
      <a:lvl2pPr marL="3887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2pPr>
      <a:lvl3pPr marL="777514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3pPr>
      <a:lvl4pPr marL="1166271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555029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1943786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332543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72130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1100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147" y="0"/>
            <a:ext cx="7844606" cy="11007443"/>
          </a:xfrm>
          <a:prstGeom prst="rect">
            <a:avLst/>
          </a:prstGeom>
        </p:spPr>
      </p:pic>
      <p:pic>
        <p:nvPicPr>
          <p:cNvPr id="35" name="図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84" y="5081272"/>
            <a:ext cx="1948912" cy="1296112"/>
          </a:xfrm>
          <a:prstGeom prst="rect">
            <a:avLst/>
          </a:prstGeom>
        </p:spPr>
      </p:pic>
      <p:pic>
        <p:nvPicPr>
          <p:cNvPr id="36" name="図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294" y="5062386"/>
            <a:ext cx="1886212" cy="1264441"/>
          </a:xfrm>
          <a:prstGeom prst="rect">
            <a:avLst/>
          </a:prstGeom>
        </p:spPr>
      </p:pic>
      <p:pic>
        <p:nvPicPr>
          <p:cNvPr id="37" name="図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561" y="5059956"/>
            <a:ext cx="2095210" cy="1355878"/>
          </a:xfrm>
          <a:prstGeom prst="rect">
            <a:avLst/>
          </a:prstGeom>
        </p:spPr>
      </p:pic>
      <p:sp>
        <p:nvSpPr>
          <p:cNvPr id="3" name="正方形/長方形 2"/>
          <p:cNvSpPr/>
          <p:nvPr/>
        </p:nvSpPr>
        <p:spPr>
          <a:xfrm>
            <a:off x="338110" y="38748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ja-JP" altLang="en-US" sz="1800" dirty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314762" y="777053"/>
            <a:ext cx="388752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100" dirty="0" smtClean="0">
                <a:solidFill>
                  <a:schemeClr val="bg1"/>
                </a:solidFill>
                <a:latin typeface="HGS明朝E" panose="02020900000000000000" pitchFamily="18" charset="-128"/>
                <a:ea typeface="HGS明朝E" panose="02020900000000000000" pitchFamily="18" charset="-128"/>
              </a:rPr>
              <a:t>　</a:t>
            </a:r>
            <a:endParaRPr lang="ja-JP" altLang="en-US" sz="2100" dirty="0">
              <a:solidFill>
                <a:schemeClr val="bg1"/>
              </a:solidFill>
              <a:latin typeface="HGS明朝E" panose="02020900000000000000" pitchFamily="18" charset="-128"/>
              <a:ea typeface="HGS明朝E" panose="02020900000000000000" pitchFamily="18" charset="-128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5314505" y="753320"/>
            <a:ext cx="1943100" cy="315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endParaRPr lang="ja-JP" altLang="en-US" sz="1400" dirty="0">
              <a:solidFill>
                <a:srgbClr val="009944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534662" y="210583"/>
            <a:ext cx="650730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4000" dirty="0" smtClean="0">
                <a:solidFill>
                  <a:schemeClr val="bg1"/>
                </a:solidFill>
                <a:latin typeface="HGS明朝E" panose="02020900000000000000" pitchFamily="18" charset="-128"/>
                <a:ea typeface="HGS明朝E" panose="02020900000000000000" pitchFamily="18" charset="-128"/>
              </a:rPr>
              <a:t>第１回 </a:t>
            </a:r>
            <a:endParaRPr lang="en-US" altLang="ja-JP" sz="4000" dirty="0" smtClean="0">
              <a:solidFill>
                <a:schemeClr val="bg1"/>
              </a:solidFill>
              <a:latin typeface="HGS明朝E" panose="02020900000000000000" pitchFamily="18" charset="-128"/>
              <a:ea typeface="HGS明朝E" panose="02020900000000000000" pitchFamily="18" charset="-128"/>
            </a:endParaRPr>
          </a:p>
          <a:p>
            <a:r>
              <a:rPr lang="ja-JP" altLang="en-US" sz="4000" dirty="0" smtClean="0">
                <a:solidFill>
                  <a:schemeClr val="bg1"/>
                </a:solidFill>
                <a:latin typeface="HGS明朝E" panose="02020900000000000000" pitchFamily="18" charset="-128"/>
                <a:ea typeface="HGS明朝E" panose="02020900000000000000" pitchFamily="18" charset="-128"/>
              </a:rPr>
              <a:t>日本海総合病院</a:t>
            </a:r>
            <a:endParaRPr lang="en-US" altLang="ja-JP" sz="4000" dirty="0" smtClean="0">
              <a:solidFill>
                <a:schemeClr val="bg1"/>
              </a:solidFill>
              <a:latin typeface="HGS明朝E" panose="02020900000000000000" pitchFamily="18" charset="-128"/>
              <a:ea typeface="HGS明朝E" panose="02020900000000000000" pitchFamily="18" charset="-128"/>
            </a:endParaRPr>
          </a:p>
          <a:p>
            <a:r>
              <a:rPr lang="ja-JP" altLang="en-US" sz="4000" dirty="0" smtClean="0">
                <a:solidFill>
                  <a:schemeClr val="bg1"/>
                </a:solidFill>
                <a:latin typeface="HGS明朝E" panose="02020900000000000000" pitchFamily="18" charset="-128"/>
                <a:ea typeface="HGS明朝E" panose="02020900000000000000" pitchFamily="18" charset="-128"/>
              </a:rPr>
              <a:t>地域連携室研修会</a:t>
            </a:r>
            <a:endParaRPr lang="en-US" altLang="ja-JP" sz="4000" dirty="0" smtClean="0">
              <a:solidFill>
                <a:schemeClr val="bg1"/>
              </a:solidFill>
              <a:latin typeface="HGS明朝E" panose="02020900000000000000" pitchFamily="18" charset="-128"/>
              <a:ea typeface="HGS明朝E" panose="02020900000000000000" pitchFamily="18" charset="-128"/>
            </a:endParaRPr>
          </a:p>
          <a:p>
            <a:endParaRPr lang="en-US" altLang="ja-JP" sz="2800" dirty="0" smtClean="0">
              <a:solidFill>
                <a:schemeClr val="bg1"/>
              </a:solidFill>
              <a:latin typeface="HGS明朝E" panose="02020900000000000000" pitchFamily="18" charset="-128"/>
              <a:ea typeface="HGS明朝E" panose="02020900000000000000" pitchFamily="18" charset="-128"/>
            </a:endParaRPr>
          </a:p>
          <a:p>
            <a:r>
              <a:rPr lang="ja-JP" altLang="en-US" sz="2800" dirty="0" smtClean="0">
                <a:solidFill>
                  <a:schemeClr val="bg1"/>
                </a:solidFill>
                <a:latin typeface="HGS明朝E" panose="02020900000000000000" pitchFamily="18" charset="-128"/>
                <a:ea typeface="HGS明朝E" panose="02020900000000000000" pitchFamily="18" charset="-128"/>
              </a:rPr>
              <a:t>～医療と介護の情報共有について～</a:t>
            </a:r>
            <a:endParaRPr lang="ja-JP" altLang="en-US" sz="2800" dirty="0">
              <a:solidFill>
                <a:schemeClr val="bg1"/>
              </a:solidFill>
              <a:latin typeface="HGS明朝E" panose="02020900000000000000" pitchFamily="18" charset="-128"/>
              <a:ea typeface="HGS明朝E" panose="02020900000000000000" pitchFamily="18" charset="-128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554718" y="3067465"/>
            <a:ext cx="6983740" cy="926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ja-JP" sz="32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r>
              <a:rPr lang="ja-JP" altLang="en-US" sz="3200" dirty="0" smtClean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①昨年度の研修会アンケート報告</a:t>
            </a:r>
            <a:endParaRPr lang="en-US" altLang="ja-JP" sz="32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r>
              <a:rPr lang="ja-JP" altLang="en-US" sz="3200" dirty="0" smtClean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②ちょうかいネット活用について</a:t>
            </a:r>
            <a:endParaRPr lang="en-US" altLang="ja-JP" sz="3200" dirty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r>
              <a:rPr lang="ja-JP" altLang="en-US" sz="3200" dirty="0" smtClean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③終末期患者の退院支援事例紹介　　</a:t>
            </a:r>
            <a:endParaRPr lang="en-US" altLang="ja-JP" sz="32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r>
              <a:rPr lang="ja-JP" altLang="en-US" sz="3200" dirty="0" smtClean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④グループワーク</a:t>
            </a:r>
            <a:endParaRPr lang="en-US" altLang="ja-JP" sz="24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r>
              <a:rPr lang="ja-JP" altLang="en-US" sz="2400" dirty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　</a:t>
            </a:r>
            <a:r>
              <a:rPr lang="ja-JP" altLang="en-US" sz="2400" dirty="0" smtClean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　・ちょうかいネット活用について</a:t>
            </a:r>
            <a:endParaRPr lang="en-US" altLang="ja-JP" sz="24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r>
              <a:rPr lang="ja-JP" altLang="en-US" sz="2400" dirty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　</a:t>
            </a:r>
            <a:r>
              <a:rPr lang="ja-JP" altLang="en-US" sz="2400" dirty="0" smtClean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　・事例検討について意見交換</a:t>
            </a:r>
            <a:endParaRPr lang="en-US" altLang="ja-JP" sz="2400" dirty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endParaRPr lang="en-US" altLang="ja-JP" sz="31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endParaRPr lang="en-US" altLang="ja-JP" sz="31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endParaRPr lang="en-US" altLang="ja-JP" sz="3100" dirty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endParaRPr lang="en-US" altLang="ja-JP" sz="31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endParaRPr lang="en-US" altLang="ja-JP" sz="3100" dirty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endParaRPr lang="en-US" altLang="ja-JP" sz="31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r>
              <a:rPr lang="ja-JP" altLang="en-US" sz="3200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</a:t>
            </a:r>
            <a:r>
              <a:rPr lang="ja-JP" altLang="en-US" sz="2800" dirty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</a:t>
            </a:r>
            <a:r>
              <a:rPr lang="ja-JP" altLang="en-US" sz="2800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</a:t>
            </a:r>
            <a:endParaRPr lang="en-US" altLang="ja-JP" sz="2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</a:t>
            </a:r>
            <a:endParaRPr lang="en-US" altLang="ja-JP" sz="1800" b="1" dirty="0" smtClean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endParaRPr lang="en-US" altLang="ja-JP" sz="1800" b="1" dirty="0" smtClean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endParaRPr lang="en-US" altLang="ja-JP" sz="1600" b="1" dirty="0" smtClean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1800" b="1" dirty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</a:t>
            </a:r>
            <a:endParaRPr lang="zh-TW" altLang="en-US" sz="1800" b="1" dirty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endParaRPr lang="en-US" altLang="ja-JP" sz="2000" b="1" dirty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　　　　</a:t>
            </a:r>
            <a:endParaRPr lang="en-US" altLang="ja-JP" sz="3100" dirty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endParaRPr lang="en-US" altLang="ja-JP" sz="3100" dirty="0" smtClean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  <a:p>
            <a:r>
              <a:rPr lang="ja-JP" altLang="en-US" sz="3100" b="1" dirty="0" smtClean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　</a:t>
            </a:r>
            <a:r>
              <a:rPr lang="ja-JP" altLang="en-US" sz="3100" dirty="0" smtClean="0">
                <a:solidFill>
                  <a:srgbClr val="171C61"/>
                </a:solidFill>
                <a:latin typeface="HGSｺﾞｼｯｸE" panose="020B0900000000000000" pitchFamily="50" charset="-128"/>
                <a:ea typeface="HGSｺﾞｼｯｸE" panose="020B0900000000000000" pitchFamily="50" charset="-128"/>
              </a:rPr>
              <a:t>　</a:t>
            </a:r>
            <a:endParaRPr lang="ja-JP" altLang="en-US" sz="3100" dirty="0">
              <a:solidFill>
                <a:srgbClr val="171C6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805752" y="8297646"/>
            <a:ext cx="10513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対象</a:t>
            </a:r>
            <a:endParaRPr lang="zh-TW" altLang="en-US" sz="2800" dirty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2009430" y="8300534"/>
            <a:ext cx="35244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ケアマネジャー</a:t>
            </a:r>
            <a:endParaRPr lang="en-US" altLang="ja-JP" sz="2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349931" y="10048537"/>
            <a:ext cx="18473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ja-JP" altLang="en-US" sz="1100" dirty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314762" y="10218719"/>
            <a:ext cx="184731" cy="4010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ja-JP" altLang="en-US" dirty="0">
              <a:solidFill>
                <a:schemeClr val="bg1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4966830" y="10018354"/>
            <a:ext cx="1847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ja-JP" altLang="en-US" sz="2100" dirty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4966830" y="10329242"/>
            <a:ext cx="1847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ja-JP" altLang="en-US" sz="1200" dirty="0">
              <a:solidFill>
                <a:schemeClr val="bg1"/>
              </a:solidFill>
              <a:latin typeface="Arial" panose="020B0604020202020204" pitchFamily="34" charset="0"/>
              <a:ea typeface="ＭＳ ゴシック" panose="020B0609070205080204" pitchFamily="49" charset="-128"/>
              <a:cs typeface="Arial" panose="020B0604020202020204" pitchFamily="34" charset="0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4615144" y="10087604"/>
            <a:ext cx="184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ja-JP" altLang="en-US" sz="1200" dirty="0">
              <a:solidFill>
                <a:srgbClr val="6FBA2C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</p:txBody>
      </p:sp>
      <p:sp>
        <p:nvSpPr>
          <p:cNvPr id="28" name="正方形/長方形 27"/>
          <p:cNvSpPr/>
          <p:nvPr/>
        </p:nvSpPr>
        <p:spPr>
          <a:xfrm>
            <a:off x="4615144" y="10329242"/>
            <a:ext cx="184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ja-JP" altLang="en-US" sz="1200" dirty="0">
              <a:solidFill>
                <a:srgbClr val="6FBA2C"/>
              </a:solidFill>
              <a:latin typeface="HGSｺﾞｼｯｸE" panose="020B0900000000000000" pitchFamily="50" charset="-128"/>
              <a:ea typeface="HGSｺﾞｼｯｸE" panose="020B0900000000000000" pitchFamily="50" charset="-128"/>
            </a:endParaRPr>
          </a:p>
        </p:txBody>
      </p:sp>
      <p:sp>
        <p:nvSpPr>
          <p:cNvPr id="29" name="正方形/長方形 28"/>
          <p:cNvSpPr/>
          <p:nvPr/>
        </p:nvSpPr>
        <p:spPr>
          <a:xfrm>
            <a:off x="798291" y="6407457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800" dirty="0">
                <a:solidFill>
                  <a:schemeClr val="bg1">
                    <a:lumMod val="95000"/>
                  </a:schemeClr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日程</a:t>
            </a:r>
          </a:p>
        </p:txBody>
      </p:sp>
      <p:sp>
        <p:nvSpPr>
          <p:cNvPr id="30" name="正方形/長方形 29"/>
          <p:cNvSpPr/>
          <p:nvPr/>
        </p:nvSpPr>
        <p:spPr>
          <a:xfrm>
            <a:off x="852317" y="7025098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時間</a:t>
            </a:r>
          </a:p>
        </p:txBody>
      </p:sp>
      <p:sp>
        <p:nvSpPr>
          <p:cNvPr id="31" name="正方形/長方形 30"/>
          <p:cNvSpPr/>
          <p:nvPr/>
        </p:nvSpPr>
        <p:spPr>
          <a:xfrm>
            <a:off x="833542" y="7677463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800" dirty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場所</a:t>
            </a:r>
          </a:p>
        </p:txBody>
      </p:sp>
      <p:sp>
        <p:nvSpPr>
          <p:cNvPr id="32" name="正方形/長方形 31"/>
          <p:cNvSpPr/>
          <p:nvPr/>
        </p:nvSpPr>
        <p:spPr>
          <a:xfrm>
            <a:off x="1697985" y="6336653"/>
            <a:ext cx="27622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8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月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30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日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木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</a:t>
            </a:r>
            <a:r>
              <a:rPr lang="ja-JP" altLang="en-US" sz="15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</a:t>
            </a:r>
          </a:p>
        </p:txBody>
      </p:sp>
      <p:sp>
        <p:nvSpPr>
          <p:cNvPr id="33" name="正方形/長方形 32"/>
          <p:cNvSpPr/>
          <p:nvPr/>
        </p:nvSpPr>
        <p:spPr>
          <a:xfrm>
            <a:off x="2047677" y="7001825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18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時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00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分～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19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時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15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分</a:t>
            </a:r>
            <a:endParaRPr lang="ja-JP" altLang="en-US" sz="2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34" name="正方形/長方形 33"/>
          <p:cNvSpPr/>
          <p:nvPr/>
        </p:nvSpPr>
        <p:spPr>
          <a:xfrm>
            <a:off x="2023285" y="7678097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日本海総合病院講堂</a:t>
            </a:r>
            <a:endParaRPr lang="ja-JP" altLang="en-US" sz="2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5572095" y="930056"/>
            <a:ext cx="15669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多数の参加</a:t>
            </a:r>
            <a:endParaRPr lang="en-US" altLang="ja-JP" sz="18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1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お待ちして</a:t>
            </a:r>
            <a:endParaRPr lang="en-US" altLang="ja-JP" sz="18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1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おります！</a:t>
            </a:r>
            <a:endParaRPr lang="ja-JP" altLang="en-US" sz="1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3" name="正方形/長方形 42"/>
          <p:cNvSpPr/>
          <p:nvPr/>
        </p:nvSpPr>
        <p:spPr>
          <a:xfrm>
            <a:off x="-179873" y="8822769"/>
            <a:ext cx="44550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800" b="1" dirty="0" smtClean="0">
                <a:solidFill>
                  <a:srgbClr val="00206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</a:t>
            </a:r>
            <a:endParaRPr lang="ja-JP" altLang="en-US" sz="1800" b="1" dirty="0">
              <a:solidFill>
                <a:srgbClr val="002060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-569843" y="5353878"/>
            <a:ext cx="184731" cy="4010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ja-JP" altLang="en-US" dirty="0"/>
          </a:p>
        </p:txBody>
      </p:sp>
      <p:sp>
        <p:nvSpPr>
          <p:cNvPr id="38" name="正方形/長方形 37"/>
          <p:cNvSpPr/>
          <p:nvPr/>
        </p:nvSpPr>
        <p:spPr>
          <a:xfrm>
            <a:off x="824606" y="9025607"/>
            <a:ext cx="10513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講師</a:t>
            </a:r>
            <a:endParaRPr lang="zh-TW" altLang="en-US" sz="2800" dirty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1" name="正方形/長方形 40"/>
          <p:cNvSpPr/>
          <p:nvPr/>
        </p:nvSpPr>
        <p:spPr>
          <a:xfrm>
            <a:off x="2047676" y="9005969"/>
            <a:ext cx="35244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地域連携室</a:t>
            </a:r>
            <a:endParaRPr lang="en-US" altLang="ja-JP" sz="2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5" name="正方形/長方形 44"/>
          <p:cNvSpPr/>
          <p:nvPr/>
        </p:nvSpPr>
        <p:spPr>
          <a:xfrm>
            <a:off x="338110" y="9964493"/>
            <a:ext cx="72003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送信先　</a:t>
            </a:r>
            <a:r>
              <a:rPr lang="en-US" altLang="ja-JP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FAX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</a:t>
            </a:r>
            <a:r>
              <a:rPr lang="en-US" altLang="ja-JP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0234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－</a:t>
            </a:r>
            <a:r>
              <a:rPr lang="en-US" altLang="ja-JP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26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－</a:t>
            </a:r>
            <a:r>
              <a:rPr lang="en-US" altLang="ja-JP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2033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日本海総合病院　地域連携室宛</a:t>
            </a:r>
            <a:endParaRPr lang="en-US" altLang="ja-JP" sz="1800" b="1" dirty="0" smtClean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ja-JP" altLang="en-US" sz="1800" b="1" dirty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　　　　　　　　　　　　申し込み期限平成</a:t>
            </a:r>
            <a:r>
              <a:rPr lang="en-US" altLang="ja-JP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30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年</a:t>
            </a:r>
            <a:r>
              <a:rPr lang="en-US" altLang="ja-JP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8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月</a:t>
            </a:r>
            <a:r>
              <a:rPr lang="en-US" altLang="ja-JP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17</a:t>
            </a:r>
            <a:r>
              <a:rPr lang="ja-JP" altLang="en-US" sz="1800" b="1" dirty="0" smtClean="0">
                <a:solidFill>
                  <a:schemeClr val="bg1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日（金）</a:t>
            </a:r>
            <a:endParaRPr lang="en-US" altLang="ja-JP" sz="1800" b="1" dirty="0">
              <a:solidFill>
                <a:schemeClr val="bg1"/>
              </a:solidFill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7929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ガイド入りテンプレートサンプル20130531三木さん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5.potx" id="{3F8E5C06-014F-4A13-A3C7-E133BECAFD1E}" vid="{BD152B00-4CFD-4022-8208-530F7579D794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51</Template>
  <TotalTime>331</TotalTime>
  <Words>67</Words>
  <Application>Microsoft Office PowerPoint</Application>
  <PresentationFormat>ユーザー設定</PresentationFormat>
  <Paragraphs>45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1_ガイド入りテンプレートサンプル20130531三木さん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赤星真人(d006033)</dc:creator>
  <cp:lastModifiedBy>相蘇　真由美</cp:lastModifiedBy>
  <cp:revision>55</cp:revision>
  <cp:lastPrinted>2018-07-11T01:01:38Z</cp:lastPrinted>
  <dcterms:created xsi:type="dcterms:W3CDTF">2013-08-07T01:16:52Z</dcterms:created>
  <dcterms:modified xsi:type="dcterms:W3CDTF">2018-07-18T01:08:09Z</dcterms:modified>
</cp:coreProperties>
</file>